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7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0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4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8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15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5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9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539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2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596FF-A119-4B26-A0CC-B8DF46DC64E9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92F24-ADC9-4A44-9173-85689A3AA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3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9.bin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Groups</a:t>
            </a:r>
          </a:p>
        </p:txBody>
      </p:sp>
      <p:graphicFrame>
        <p:nvGraphicFramePr>
          <p:cNvPr id="74755" name="Group 3"/>
          <p:cNvGraphicFramePr>
            <a:graphicFrameLocks noGrp="1"/>
          </p:cNvGraphicFramePr>
          <p:nvPr/>
        </p:nvGraphicFramePr>
        <p:xfrm>
          <a:off x="2819400" y="1371601"/>
          <a:ext cx="5867400" cy="4953001"/>
        </p:xfrm>
        <a:graphic>
          <a:graphicData uri="http://schemas.openxmlformats.org/drawingml/2006/table">
            <a:tbl>
              <a:tblPr/>
              <a:tblGrid>
                <a:gridCol w="3162300"/>
                <a:gridCol w="2705100"/>
              </a:tblGrid>
              <a:tr h="990600"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Class of Compound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Functional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2188"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Amine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Amide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Nitrile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9013"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omic Sans MS" panose="030F0702030302020204" pitchFamily="66" charset="0"/>
                        </a:rPr>
                        <a:t>Aromatic ring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1pPr>
                      <a:lvl2pPr>
                        <a:buClr>
                          <a:srgbClr val="80008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2pPr>
                      <a:lvl3pPr>
                        <a:buClr>
                          <a:schemeClr val="hlink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3pPr>
                      <a:lvl4pPr>
                        <a:buClr>
                          <a:srgbClr val="6633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4pPr>
                      <a:lvl5pPr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5pPr>
                      <a:lvl6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6pPr>
                      <a:lvl7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7pPr>
                      <a:lvl8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8pPr>
                      <a:lvl9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defRPr sz="2200" b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8000"/>
                        </a:buClr>
                        <a:buSzPct val="8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Comic Sans MS" panose="030F0702030302020204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1" name="Object 27"/>
          <p:cNvGraphicFramePr>
            <a:graphicFrameLocks noChangeAspect="1"/>
          </p:cNvGraphicFramePr>
          <p:nvPr/>
        </p:nvGraphicFramePr>
        <p:xfrm>
          <a:off x="6096000" y="2438400"/>
          <a:ext cx="114300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771525" imgH="561975" progId="ChemWindow.Document">
                  <p:embed/>
                </p:oleObj>
              </mc:Choice>
              <mc:Fallback>
                <p:oleObj name="Document" r:id="rId3" imgW="771525" imgH="561975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438400"/>
                        <a:ext cx="1143000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2" name="Object 28"/>
          <p:cNvGraphicFramePr>
            <a:graphicFrameLocks noChangeAspect="1"/>
          </p:cNvGraphicFramePr>
          <p:nvPr/>
        </p:nvGraphicFramePr>
        <p:xfrm>
          <a:off x="6172200" y="3352801"/>
          <a:ext cx="10668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790575" imgH="714375" progId="ChemWindow.Document">
                  <p:embed/>
                </p:oleObj>
              </mc:Choice>
              <mc:Fallback>
                <p:oleObj name="Document" r:id="rId5" imgW="790575" imgH="714375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3352801"/>
                        <a:ext cx="10668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3" name="Object 29"/>
          <p:cNvGraphicFramePr>
            <a:graphicFrameLocks noChangeAspect="1"/>
          </p:cNvGraphicFramePr>
          <p:nvPr/>
        </p:nvGraphicFramePr>
        <p:xfrm>
          <a:off x="6096000" y="4572000"/>
          <a:ext cx="15240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7" imgW="714375" imgH="238125" progId="ChemWindow.Document">
                  <p:embed/>
                </p:oleObj>
              </mc:Choice>
              <mc:Fallback>
                <p:oleObj name="Document" r:id="rId7" imgW="714375" imgH="238125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572000"/>
                        <a:ext cx="15240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4" name="Object 31"/>
          <p:cNvGraphicFramePr>
            <a:graphicFrameLocks noChangeAspect="1"/>
          </p:cNvGraphicFramePr>
          <p:nvPr/>
        </p:nvGraphicFramePr>
        <p:xfrm>
          <a:off x="6096000" y="5334000"/>
          <a:ext cx="9906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9" imgW="581025" imgH="514350" progId="ChemWindow.Document">
                  <p:embed/>
                </p:oleObj>
              </mc:Choice>
              <mc:Fallback>
                <p:oleObj name="Document" r:id="rId9" imgW="581025" imgH="51435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334000"/>
                        <a:ext cx="9906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395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Alkanes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1" y="1295401"/>
            <a:ext cx="6696075" cy="4837113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C-C single bonds</a:t>
            </a:r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rgbClr val="000099"/>
                </a:solidFill>
              </a:rPr>
              <a:t>no functional group</a:t>
            </a:r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Tetrahedral electron domain geometry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hybridized carbons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Free rotation around single bonds</a:t>
            </a:r>
            <a:endParaRPr lang="en-US" altLang="en-US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752601"/>
            <a:ext cx="2133600" cy="134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3657601"/>
            <a:ext cx="17526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4724400"/>
            <a:ext cx="10668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90800"/>
            <a:ext cx="1828800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8534400" y="5638800"/>
            <a:ext cx="1371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6600"/>
                </a:solidFill>
              </a:rPr>
              <a:t>propane</a:t>
            </a: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41938"/>
            <a:ext cx="1981200" cy="151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463" y="5384800"/>
            <a:ext cx="200025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3" name="Freeform 11"/>
          <p:cNvSpPr>
            <a:spLocks noChangeAspect="1"/>
          </p:cNvSpPr>
          <p:nvPr/>
        </p:nvSpPr>
        <p:spPr bwMode="auto">
          <a:xfrm>
            <a:off x="4191001" y="5722938"/>
            <a:ext cx="201613" cy="519112"/>
          </a:xfrm>
          <a:custGeom>
            <a:avLst/>
            <a:gdLst>
              <a:gd name="T0" fmla="*/ 2147483646 w 192"/>
              <a:gd name="T1" fmla="*/ 2147483646 h 496"/>
              <a:gd name="T2" fmla="*/ 2147483646 w 192"/>
              <a:gd name="T3" fmla="*/ 2147483646 h 496"/>
              <a:gd name="T4" fmla="*/ 2147483646 w 192"/>
              <a:gd name="T5" fmla="*/ 2147483646 h 496"/>
              <a:gd name="T6" fmla="*/ 2147483646 w 192"/>
              <a:gd name="T7" fmla="*/ 2147483646 h 496"/>
              <a:gd name="T8" fmla="*/ 2147483646 w 192"/>
              <a:gd name="T9" fmla="*/ 2147483646 h 496"/>
              <a:gd name="T10" fmla="*/ 2147483646 w 192"/>
              <a:gd name="T11" fmla="*/ 2147483646 h 4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92" h="496">
                <a:moveTo>
                  <a:pt x="168" y="344"/>
                </a:moveTo>
                <a:cubicBezTo>
                  <a:pt x="156" y="412"/>
                  <a:pt x="144" y="480"/>
                  <a:pt x="120" y="488"/>
                </a:cubicBezTo>
                <a:cubicBezTo>
                  <a:pt x="96" y="496"/>
                  <a:pt x="40" y="456"/>
                  <a:pt x="24" y="392"/>
                </a:cubicBezTo>
                <a:cubicBezTo>
                  <a:pt x="8" y="328"/>
                  <a:pt x="0" y="168"/>
                  <a:pt x="24" y="104"/>
                </a:cubicBezTo>
                <a:cubicBezTo>
                  <a:pt x="48" y="40"/>
                  <a:pt x="144" y="0"/>
                  <a:pt x="168" y="8"/>
                </a:cubicBezTo>
                <a:cubicBezTo>
                  <a:pt x="192" y="16"/>
                  <a:pt x="168" y="128"/>
                  <a:pt x="168" y="152"/>
                </a:cubicBezTo>
              </a:path>
            </a:pathLst>
          </a:custGeom>
          <a:noFill/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arrow" w="med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Cycloalkanes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371601"/>
            <a:ext cx="5829300" cy="4837113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 – C with at least 3 of the carbons arranged in a cyclic (ring) structure</a:t>
            </a:r>
          </a:p>
          <a:p>
            <a:pPr lvl="1" eaLnBrk="1" hangingPunct="1"/>
            <a:r>
              <a:rPr lang="en-US" altLang="en-US" smtClean="0">
                <a:solidFill>
                  <a:srgbClr val="000099"/>
                </a:solidFill>
              </a:rPr>
              <a:t>No functional group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Tetrahedral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3</a:t>
            </a:r>
            <a:r>
              <a:rPr lang="en-US" altLang="en-US" smtClean="0">
                <a:solidFill>
                  <a:srgbClr val="FF0000"/>
                </a:solidFill>
              </a:rPr>
              <a:t> hybrid orbitals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8077200" y="1600201"/>
          <a:ext cx="167640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3" imgW="1676400" imgH="1876425" progId="ChemWindow.Document">
                  <p:embed/>
                </p:oleObj>
              </mc:Choice>
              <mc:Fallback>
                <p:oleObj name="Document" r:id="rId3" imgW="1676400" imgH="1876425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1600201"/>
                        <a:ext cx="1676400" cy="187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8534401" y="3733800"/>
          <a:ext cx="8556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5" imgW="400050" imgH="419100" progId="ChemWindow.Document">
                  <p:embed/>
                </p:oleObj>
              </mc:Choice>
              <mc:Fallback>
                <p:oleObj name="Document" r:id="rId5" imgW="400050" imgH="41910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1" y="3733800"/>
                        <a:ext cx="85566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8534400" y="5257800"/>
          <a:ext cx="14478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7" imgW="885825" imgH="609600" progId="ChemWindow.Document">
                  <p:embed/>
                </p:oleObj>
              </mc:Choice>
              <mc:Fallback>
                <p:oleObj name="Document" r:id="rId7" imgW="885825" imgH="60960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0" y="5257800"/>
                        <a:ext cx="14478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4800600" y="5181600"/>
          <a:ext cx="3048000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ocument" r:id="rId9" imgW="2171700" imgH="647700" progId="ChemWindow.Document">
                  <p:embed/>
                </p:oleObj>
              </mc:Choice>
              <mc:Fallback>
                <p:oleObj name="Document" r:id="rId9" imgW="2171700" imgH="647700" progId="ChemWindow.Document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181600"/>
                        <a:ext cx="3048000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377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1"/>
            <a:ext cx="7793037" cy="773113"/>
          </a:xfrm>
        </p:spPr>
        <p:txBody>
          <a:bodyPr/>
          <a:lstStyle/>
          <a:p>
            <a:pPr eaLnBrk="1" hangingPunct="1"/>
            <a:r>
              <a:rPr lang="en-US" altLang="en-US" smtClean="0"/>
              <a:t>Alkyl Halides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1" y="1374775"/>
            <a:ext cx="5908675" cy="4757738"/>
          </a:xfrm>
        </p:spPr>
        <p:txBody>
          <a:bodyPr/>
          <a:lstStyle/>
          <a:p>
            <a:pPr eaLnBrk="1" hangingPunct="1"/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C-halogen bond</a:t>
            </a:r>
            <a:endParaRPr lang="en-US" altLang="en-US" smtClean="0"/>
          </a:p>
          <a:p>
            <a:pPr lvl="1" eaLnBrk="1" hangingPunct="1"/>
            <a:r>
              <a:rPr lang="en-US" altLang="en-US" smtClean="0">
                <a:solidFill>
                  <a:srgbClr val="000099"/>
                </a:solidFill>
              </a:rPr>
              <a:t>F, Cl, Br, or I</a:t>
            </a:r>
          </a:p>
          <a:p>
            <a:pPr lvl="1" eaLnBrk="1" hangingPunct="1"/>
            <a:endParaRPr lang="en-US" altLang="en-US" smtClean="0">
              <a:solidFill>
                <a:srgbClr val="000099"/>
              </a:solidFill>
            </a:endParaRP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19400"/>
            <a:ext cx="2514600" cy="130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95800"/>
            <a:ext cx="236220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1" y="4038600"/>
            <a:ext cx="1266825" cy="101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677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74964" y="1"/>
            <a:ext cx="7793037" cy="773113"/>
          </a:xfrm>
        </p:spPr>
        <p:txBody>
          <a:bodyPr/>
          <a:lstStyle/>
          <a:p>
            <a:pPr eaLnBrk="1" hangingPunct="1"/>
            <a:r>
              <a:rPr lang="en-US" altLang="en-US" smtClean="0"/>
              <a:t>Alkenes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1" y="1295401"/>
            <a:ext cx="6145213" cy="4837113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Contain</a:t>
            </a:r>
            <a:r>
              <a:rPr lang="en-US" altLang="en-US" smtClean="0">
                <a:solidFill>
                  <a:srgbClr val="FF0000"/>
                </a:solidFill>
              </a:rPr>
              <a:t> C=C (carbon-carbon double bonds)</a:t>
            </a:r>
          </a:p>
          <a:p>
            <a:pPr lvl="1" eaLnBrk="1" hangingPunct="1"/>
            <a:r>
              <a:rPr lang="en-US" altLang="en-US" smtClean="0">
                <a:solidFill>
                  <a:srgbClr val="000099"/>
                </a:solidFill>
              </a:rPr>
              <a:t>1 sigma bond &amp; 1 pi bond</a:t>
            </a:r>
          </a:p>
          <a:p>
            <a:pPr lvl="1" eaLnBrk="1" hangingPunct="1"/>
            <a:endParaRPr lang="en-US" altLang="en-US" smtClean="0">
              <a:solidFill>
                <a:srgbClr val="000099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Trigonal planar geometry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hybridized carbons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3276600"/>
            <a:ext cx="191452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4038600"/>
            <a:ext cx="1066800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114801"/>
            <a:ext cx="22606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67000" y="3810001"/>
            <a:ext cx="2514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6600"/>
                </a:solidFill>
              </a:rPr>
              <a:t>Which atoms </a:t>
            </a:r>
            <a:r>
              <a:rPr lang="en-US" altLang="en-US" sz="2000" u="sng">
                <a:solidFill>
                  <a:srgbClr val="006600"/>
                </a:solidFill>
              </a:rPr>
              <a:t>must</a:t>
            </a:r>
            <a:r>
              <a:rPr lang="en-US" altLang="en-US" sz="2000">
                <a:solidFill>
                  <a:srgbClr val="006600"/>
                </a:solidFill>
              </a:rPr>
              <a:t> be coplanar in an alkene?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524001"/>
            <a:ext cx="1930400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3" name="Freeform 9"/>
          <p:cNvSpPr>
            <a:spLocks/>
          </p:cNvSpPr>
          <p:nvPr/>
        </p:nvSpPr>
        <p:spPr bwMode="auto">
          <a:xfrm>
            <a:off x="6553200" y="3073400"/>
            <a:ext cx="431800" cy="1422400"/>
          </a:xfrm>
          <a:custGeom>
            <a:avLst/>
            <a:gdLst>
              <a:gd name="T0" fmla="*/ 0 w 272"/>
              <a:gd name="T1" fmla="*/ 2147483646 h 896"/>
              <a:gd name="T2" fmla="*/ 2147483646 w 272"/>
              <a:gd name="T3" fmla="*/ 2147483646 h 896"/>
              <a:gd name="T4" fmla="*/ 2147483646 w 272"/>
              <a:gd name="T5" fmla="*/ 2147483646 h 89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72" h="896">
                <a:moveTo>
                  <a:pt x="0" y="128"/>
                </a:moveTo>
                <a:cubicBezTo>
                  <a:pt x="104" y="64"/>
                  <a:pt x="208" y="0"/>
                  <a:pt x="240" y="128"/>
                </a:cubicBezTo>
                <a:cubicBezTo>
                  <a:pt x="272" y="256"/>
                  <a:pt x="232" y="576"/>
                  <a:pt x="192" y="896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6400800" y="3886200"/>
            <a:ext cx="533400" cy="609600"/>
          </a:xfrm>
          <a:prstGeom prst="line">
            <a:avLst/>
          </a:prstGeom>
          <a:noFill/>
          <a:ln w="19050">
            <a:solidFill>
              <a:srgbClr val="0066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Freeform 11"/>
          <p:cNvSpPr>
            <a:spLocks/>
          </p:cNvSpPr>
          <p:nvPr/>
        </p:nvSpPr>
        <p:spPr bwMode="auto">
          <a:xfrm>
            <a:off x="6172200" y="4953000"/>
            <a:ext cx="685800" cy="1435100"/>
          </a:xfrm>
          <a:custGeom>
            <a:avLst/>
            <a:gdLst>
              <a:gd name="T0" fmla="*/ 0 w 432"/>
              <a:gd name="T1" fmla="*/ 2147483646 h 904"/>
              <a:gd name="T2" fmla="*/ 2147483646 w 432"/>
              <a:gd name="T3" fmla="*/ 2147483646 h 904"/>
              <a:gd name="T4" fmla="*/ 2147483646 w 432"/>
              <a:gd name="T5" fmla="*/ 0 h 90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32" h="904">
                <a:moveTo>
                  <a:pt x="0" y="816"/>
                </a:moveTo>
                <a:cubicBezTo>
                  <a:pt x="84" y="860"/>
                  <a:pt x="168" y="904"/>
                  <a:pt x="240" y="768"/>
                </a:cubicBezTo>
                <a:cubicBezTo>
                  <a:pt x="312" y="632"/>
                  <a:pt x="372" y="316"/>
                  <a:pt x="432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 flipV="1">
            <a:off x="6477000" y="4953000"/>
            <a:ext cx="304800" cy="533400"/>
          </a:xfrm>
          <a:prstGeom prst="line">
            <a:avLst/>
          </a:prstGeom>
          <a:noFill/>
          <a:ln w="19050">
            <a:solidFill>
              <a:srgbClr val="0066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8382000" y="4876800"/>
            <a:ext cx="18288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6600"/>
                </a:solidFill>
              </a:rPr>
              <a:t>1-propene</a:t>
            </a:r>
          </a:p>
        </p:txBody>
      </p:sp>
    </p:spTree>
    <p:extLst>
      <p:ext uri="{BB962C8B-B14F-4D97-AF65-F5344CB8AC3E}">
        <p14:creationId xmlns:p14="http://schemas.microsoft.com/office/powerpoint/2010/main" val="257562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Alkenes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C=C present in an alkene is composed of 1 </a:t>
            </a:r>
            <a:r>
              <a:rPr lang="en-US" altLang="en-US" smtClean="0">
                <a:solidFill>
                  <a:srgbClr val="FF0000"/>
                </a:solidFill>
              </a:rPr>
              <a:t>sigma (</a:t>
            </a:r>
            <a:r>
              <a:rPr lang="en-US" altLang="en-US" smtClean="0">
                <a:solidFill>
                  <a:srgbClr val="FF0000"/>
                </a:solidFill>
                <a:latin typeface="Symbol" panose="05050102010706020507" pitchFamily="18" charset="2"/>
              </a:rPr>
              <a:t>s</a:t>
            </a:r>
            <a:r>
              <a:rPr lang="en-US" altLang="en-US" smtClean="0">
                <a:solidFill>
                  <a:srgbClr val="FF0000"/>
                </a:solidFill>
              </a:rPr>
              <a:t>) bond</a:t>
            </a:r>
            <a:r>
              <a:rPr lang="en-US" altLang="en-US" smtClean="0"/>
              <a:t> and 1 </a:t>
            </a:r>
            <a:r>
              <a:rPr lang="en-US" altLang="en-US" smtClean="0">
                <a:solidFill>
                  <a:srgbClr val="FF0000"/>
                </a:solidFill>
              </a:rPr>
              <a:t>pi (</a:t>
            </a:r>
            <a:r>
              <a:rPr lang="en-US" altLang="en-US" smtClean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en-US" altLang="en-US" smtClean="0">
                <a:solidFill>
                  <a:srgbClr val="FF0000"/>
                </a:solidFill>
              </a:rPr>
              <a:t>) bond</a:t>
            </a:r>
            <a:r>
              <a:rPr lang="en-US" altLang="en-US" smtClean="0"/>
              <a:t>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Double bonds are rigid and cannot rotate freely.</a:t>
            </a:r>
          </a:p>
          <a:p>
            <a:pPr lvl="1" eaLnBrk="1" hangingPunct="1"/>
            <a:r>
              <a:rPr lang="en-US" altLang="en-US">
                <a:solidFill>
                  <a:srgbClr val="008000"/>
                </a:solidFill>
              </a:rPr>
              <a:t>Rotation would cause loss of overlap of the p orbitals, destroying the </a:t>
            </a:r>
            <a:r>
              <a:rPr lang="en-US" altLang="en-US">
                <a:solidFill>
                  <a:srgbClr val="008000"/>
                </a:solidFill>
                <a:latin typeface="Symbol" panose="05050102010706020507" pitchFamily="18" charset="2"/>
              </a:rPr>
              <a:t>p</a:t>
            </a:r>
            <a:r>
              <a:rPr lang="en-US" altLang="en-US">
                <a:solidFill>
                  <a:srgbClr val="008000"/>
                </a:solidFill>
              </a:rPr>
              <a:t> bond.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mtClean="0"/>
          </a:p>
        </p:txBody>
      </p:sp>
      <p:pic>
        <p:nvPicPr>
          <p:cNvPr id="174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33"/>
          <a:stretch>
            <a:fillRect/>
          </a:stretch>
        </p:blipFill>
        <p:spPr bwMode="auto">
          <a:xfrm>
            <a:off x="7848600" y="2209801"/>
            <a:ext cx="18288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60601"/>
            <a:ext cx="17526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Text Box 10"/>
          <p:cNvSpPr txBox="1">
            <a:spLocks noChangeArrowheads="1"/>
          </p:cNvSpPr>
          <p:nvPr/>
        </p:nvSpPr>
        <p:spPr bwMode="auto">
          <a:xfrm>
            <a:off x="5562600" y="2601914"/>
            <a:ext cx="1752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663300"/>
                </a:solidFill>
              </a:rPr>
              <a:t>ethylene</a:t>
            </a:r>
          </a:p>
        </p:txBody>
      </p:sp>
      <p:pic>
        <p:nvPicPr>
          <p:cNvPr id="17415" name="Picture 11" descr="FG02_03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0" t="9000" b="30600"/>
          <a:stretch>
            <a:fillRect/>
          </a:stretch>
        </p:blipFill>
        <p:spPr bwMode="auto">
          <a:xfrm>
            <a:off x="4114800" y="5289550"/>
            <a:ext cx="36576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20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Alkynes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524000"/>
            <a:ext cx="54864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Contain </a:t>
            </a:r>
            <a:r>
              <a:rPr lang="en-US" altLang="en-US" smtClean="0">
                <a:solidFill>
                  <a:srgbClr val="FF0000"/>
                </a:solidFill>
              </a:rPr>
              <a:t>C    C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triple bonds</a:t>
            </a:r>
          </a:p>
          <a:p>
            <a:pPr lvl="1" eaLnBrk="1" hangingPunct="1"/>
            <a:r>
              <a:rPr lang="en-US" altLang="en-US">
                <a:solidFill>
                  <a:srgbClr val="000099"/>
                </a:solidFill>
              </a:rPr>
              <a:t>1 sigma bond</a:t>
            </a:r>
          </a:p>
          <a:p>
            <a:pPr lvl="1" eaLnBrk="1" hangingPunct="1"/>
            <a:r>
              <a:rPr lang="en-US" altLang="en-US">
                <a:solidFill>
                  <a:srgbClr val="000099"/>
                </a:solidFill>
              </a:rPr>
              <a:t>2 pi bonds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Linear electron domain geometry</a:t>
            </a: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endParaRPr lang="en-US" altLang="en-US" smtClean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sp hybridized carbons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4038600" y="1600201"/>
          <a:ext cx="5334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tmap Image" r:id="rId3" imgW="133192" imgH="85669" progId="Paint.Picture">
                  <p:embed/>
                </p:oleObj>
              </mc:Choice>
              <mc:Fallback>
                <p:oleObj name="Bitmap Image" r:id="rId3" imgW="133192" imgH="8566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00201"/>
                        <a:ext cx="53340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3048001"/>
            <a:ext cx="2151063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3886200"/>
            <a:ext cx="12192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371600"/>
            <a:ext cx="232568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3429000"/>
            <a:ext cx="23590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1" name="Freeform 9"/>
          <p:cNvSpPr>
            <a:spLocks/>
          </p:cNvSpPr>
          <p:nvPr/>
        </p:nvSpPr>
        <p:spPr bwMode="auto">
          <a:xfrm>
            <a:off x="5257800" y="4267200"/>
            <a:ext cx="914400" cy="1371600"/>
          </a:xfrm>
          <a:custGeom>
            <a:avLst/>
            <a:gdLst>
              <a:gd name="T0" fmla="*/ 2147483646 w 776"/>
              <a:gd name="T1" fmla="*/ 2147483646 h 768"/>
              <a:gd name="T2" fmla="*/ 2147483646 w 776"/>
              <a:gd name="T3" fmla="*/ 2147483646 h 768"/>
              <a:gd name="T4" fmla="*/ 2147483646 w 776"/>
              <a:gd name="T5" fmla="*/ 2147483646 h 768"/>
              <a:gd name="T6" fmla="*/ 2147483646 w 776"/>
              <a:gd name="T7" fmla="*/ 0 h 76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776" h="768">
                <a:moveTo>
                  <a:pt x="680" y="768"/>
                </a:moveTo>
                <a:cubicBezTo>
                  <a:pt x="728" y="640"/>
                  <a:pt x="776" y="512"/>
                  <a:pt x="680" y="432"/>
                </a:cubicBezTo>
                <a:cubicBezTo>
                  <a:pt x="584" y="352"/>
                  <a:pt x="208" y="360"/>
                  <a:pt x="104" y="288"/>
                </a:cubicBezTo>
                <a:cubicBezTo>
                  <a:pt x="0" y="216"/>
                  <a:pt x="28" y="108"/>
                  <a:pt x="56" y="0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rot="948932">
            <a:off x="5726113" y="4257675"/>
            <a:ext cx="304800" cy="685800"/>
          </a:xfrm>
          <a:prstGeom prst="line">
            <a:avLst/>
          </a:prstGeom>
          <a:noFill/>
          <a:ln w="19050">
            <a:solidFill>
              <a:srgbClr val="0066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543800" y="5029200"/>
            <a:ext cx="2971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6600"/>
                </a:solidFill>
              </a:rPr>
              <a:t>Which atoms </a:t>
            </a:r>
            <a:r>
              <a:rPr lang="en-US" altLang="en-US" sz="2200" u="sng">
                <a:solidFill>
                  <a:srgbClr val="006600"/>
                </a:solidFill>
              </a:rPr>
              <a:t>must</a:t>
            </a:r>
            <a:r>
              <a:rPr lang="en-US" altLang="en-US" sz="2200">
                <a:solidFill>
                  <a:srgbClr val="006600"/>
                </a:solidFill>
              </a:rPr>
              <a:t> be co-linear in an alkyne?</a:t>
            </a:r>
            <a:endParaRPr lang="en-US" altLang="en-US" sz="2400">
              <a:solidFill>
                <a:srgbClr val="006600"/>
              </a:solidFill>
            </a:endParaRPr>
          </a:p>
        </p:txBody>
      </p:sp>
      <p:sp>
        <p:nvSpPr>
          <p:cNvPr id="18444" name="Freeform 12"/>
          <p:cNvSpPr>
            <a:spLocks/>
          </p:cNvSpPr>
          <p:nvPr/>
        </p:nvSpPr>
        <p:spPr bwMode="auto">
          <a:xfrm>
            <a:off x="4114800" y="3276600"/>
            <a:ext cx="1905000" cy="533400"/>
          </a:xfrm>
          <a:custGeom>
            <a:avLst/>
            <a:gdLst>
              <a:gd name="T0" fmla="*/ 0 w 1200"/>
              <a:gd name="T1" fmla="*/ 2147483646 h 336"/>
              <a:gd name="T2" fmla="*/ 2147483646 w 1200"/>
              <a:gd name="T3" fmla="*/ 2147483646 h 336"/>
              <a:gd name="T4" fmla="*/ 2147483646 w 1200"/>
              <a:gd name="T5" fmla="*/ 2147483646 h 33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200" h="336">
                <a:moveTo>
                  <a:pt x="0" y="48"/>
                </a:moveTo>
                <a:cubicBezTo>
                  <a:pt x="408" y="24"/>
                  <a:pt x="816" y="0"/>
                  <a:pt x="1008" y="48"/>
                </a:cubicBezTo>
                <a:cubicBezTo>
                  <a:pt x="1200" y="96"/>
                  <a:pt x="1176" y="216"/>
                  <a:pt x="1152" y="336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Freeform 13"/>
          <p:cNvSpPr>
            <a:spLocks/>
          </p:cNvSpPr>
          <p:nvPr/>
        </p:nvSpPr>
        <p:spPr bwMode="auto">
          <a:xfrm>
            <a:off x="5105400" y="3276600"/>
            <a:ext cx="228600" cy="533400"/>
          </a:xfrm>
          <a:custGeom>
            <a:avLst/>
            <a:gdLst>
              <a:gd name="T0" fmla="*/ 0 w 144"/>
              <a:gd name="T1" fmla="*/ 0 h 336"/>
              <a:gd name="T2" fmla="*/ 2147483646 w 144"/>
              <a:gd name="T3" fmla="*/ 2147483646 h 3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44" h="336">
                <a:moveTo>
                  <a:pt x="0" y="0"/>
                </a:moveTo>
                <a:cubicBezTo>
                  <a:pt x="0" y="0"/>
                  <a:pt x="72" y="168"/>
                  <a:pt x="144" y="336"/>
                </a:cubicBezTo>
              </a:path>
            </a:pathLst>
          </a:custGeom>
          <a:noFill/>
          <a:ln w="19050" cap="flat" cmpd="sng">
            <a:solidFill>
              <a:srgbClr val="006600"/>
            </a:solidFill>
            <a:prstDash val="dash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4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Aromatic Ring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447801"/>
            <a:ext cx="5486400" cy="48371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Planar ring system with alternating single and double bonds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006600"/>
                </a:solidFill>
              </a:rPr>
              <a:t>does not react like an alkene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Trigonal planar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sp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hybridized carbons</a:t>
            </a: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Benzene</a:t>
            </a:r>
            <a:r>
              <a:rPr lang="en-US" altLang="en-US" smtClean="0"/>
              <a:t> ring is a very common aromatic ring.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0" y="2590800"/>
            <a:ext cx="571500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667000"/>
            <a:ext cx="182880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80010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914400"/>
            <a:ext cx="1393825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657600"/>
            <a:ext cx="1398588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1" y="3657600"/>
            <a:ext cx="855663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029200"/>
            <a:ext cx="12954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2600" y="5181600"/>
            <a:ext cx="7366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8534400" y="6172200"/>
            <a:ext cx="1295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6600"/>
                </a:solidFill>
              </a:rPr>
              <a:t>pyridine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7467600" y="1524000"/>
            <a:ext cx="1295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sq">
                <a:solidFill>
                  <a:schemeClr val="tx1"/>
                </a:solidFill>
                <a:miter lim="800000"/>
                <a:headEnd type="none" w="sm" len="sm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buClr>
                <a:srgbClr val="80008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buClr>
                <a:schemeClr val="hlink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buClr>
                <a:srgbClr val="6633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8000"/>
              </a:buClr>
              <a:buSzPct val="85000"/>
              <a:buFont typeface="Wingdings" panose="05000000000000000000" pitchFamily="2" charset="2"/>
              <a:buChar char="n"/>
              <a:defRPr sz="26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200">
                <a:solidFill>
                  <a:srgbClr val="006600"/>
                </a:solidFill>
              </a:rPr>
              <a:t>benzene</a:t>
            </a:r>
          </a:p>
        </p:txBody>
      </p:sp>
    </p:spTree>
    <p:extLst>
      <p:ext uri="{BB962C8B-B14F-4D97-AF65-F5344CB8AC3E}">
        <p14:creationId xmlns:p14="http://schemas.microsoft.com/office/powerpoint/2010/main" val="2240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Functional Groups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371600">
              <a:tabLst>
                <a:tab pos="3200400" algn="l"/>
              </a:tabLst>
            </a:pPr>
            <a:r>
              <a:rPr lang="en-US" altLang="en-US" smtClean="0"/>
              <a:t>Alkanes are often called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</a:rPr>
              <a:t>saturated hydrocarbons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</a:p>
          <a:p>
            <a:pPr lvl="1" defTabSz="1371600">
              <a:tabLst>
                <a:tab pos="3200400" algn="l"/>
              </a:tabLst>
            </a:pPr>
            <a:r>
              <a:rPr lang="en-US" altLang="en-US" smtClean="0">
                <a:solidFill>
                  <a:srgbClr val="000066"/>
                </a:solidFill>
              </a:rPr>
              <a:t>Organic compounds composed of carbon and hydrogen that contain the largest possible number of hydrogen atoms per carbon atom.</a:t>
            </a:r>
          </a:p>
          <a:p>
            <a:pPr lvl="1" defTabSz="1371600">
              <a:tabLst>
                <a:tab pos="3200400" algn="l"/>
              </a:tabLst>
            </a:pPr>
            <a:endParaRPr lang="en-US" altLang="en-US" smtClean="0">
              <a:solidFill>
                <a:srgbClr val="000066"/>
              </a:solidFill>
            </a:endParaRPr>
          </a:p>
          <a:p>
            <a:pPr defTabSz="1371600">
              <a:tabLst>
                <a:tab pos="3200400" algn="l"/>
              </a:tabLst>
            </a:pPr>
            <a:r>
              <a:rPr lang="en-US" altLang="en-US" smtClean="0"/>
              <a:t>Alkenes, alkynes, and aromatic hydrocarbons are called</a:t>
            </a:r>
            <a:r>
              <a:rPr lang="en-US" altLang="en-US" smtClean="0">
                <a:solidFill>
                  <a:srgbClr val="FFFF0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</a:rPr>
              <a:t>unsaturated hydrocarbons</a:t>
            </a:r>
          </a:p>
          <a:p>
            <a:pPr lvl="1" defTabSz="1371600">
              <a:tabLst>
                <a:tab pos="3200400" algn="l"/>
              </a:tabLst>
            </a:pPr>
            <a:r>
              <a:rPr lang="en-US" altLang="en-US" smtClean="0">
                <a:solidFill>
                  <a:srgbClr val="000066"/>
                </a:solidFill>
              </a:rPr>
              <a:t>Organic compounds composed of carbon and hydrogen that contain less hydrogen than an alkane having the same number of carbon atoms</a:t>
            </a:r>
          </a:p>
        </p:txBody>
      </p:sp>
    </p:spTree>
    <p:extLst>
      <p:ext uri="{BB962C8B-B14F-4D97-AF65-F5344CB8AC3E}">
        <p14:creationId xmlns:p14="http://schemas.microsoft.com/office/powerpoint/2010/main" val="26519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275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Symbol</vt:lpstr>
      <vt:lpstr>Wingdings</vt:lpstr>
      <vt:lpstr>Office Theme</vt:lpstr>
      <vt:lpstr>ChemWindow Document</vt:lpstr>
      <vt:lpstr>Bitmap Image</vt:lpstr>
      <vt:lpstr>Functional Groups</vt:lpstr>
      <vt:lpstr>Alkanes</vt:lpstr>
      <vt:lpstr>Cycloalkanes</vt:lpstr>
      <vt:lpstr>Alkyl Halides</vt:lpstr>
      <vt:lpstr>Alkenes</vt:lpstr>
      <vt:lpstr>Alkenes</vt:lpstr>
      <vt:lpstr>Alkynes</vt:lpstr>
      <vt:lpstr>Aromatic Ring</vt:lpstr>
      <vt:lpstr>Functional Groups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Groups</dc:title>
  <dc:creator>eatidal akram</dc:creator>
  <cp:lastModifiedBy>eatidal akram</cp:lastModifiedBy>
  <cp:revision>1</cp:revision>
  <dcterms:created xsi:type="dcterms:W3CDTF">2019-01-03T06:21:03Z</dcterms:created>
  <dcterms:modified xsi:type="dcterms:W3CDTF">2019-01-03T06:23:37Z</dcterms:modified>
</cp:coreProperties>
</file>